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847" autoAdjust="0"/>
  </p:normalViewPr>
  <p:slideViewPr>
    <p:cSldViewPr snapToGrid="0" snapToObjects="1">
      <p:cViewPr varScale="1">
        <p:scale>
          <a:sx n="99" d="100"/>
          <a:sy n="99" d="100"/>
        </p:scale>
        <p:origin x="49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aleFeng/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aleFeng/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&lt;Yuan Feng&gt;</a:t>
            </a:r>
          </a:p>
          <a:p>
            <a:r>
              <a:rPr lang="en-US" dirty="0">
                <a:solidFill>
                  <a:schemeClr val="bg2"/>
                </a:solidFill>
                <a:latin typeface="Abadi" panose="020B0604020104020204" pitchFamily="34" charset="0"/>
                <a:ea typeface="SF Pro" pitchFamily="2" charset="0"/>
                <a:cs typeface="SF Pro" pitchFamily="2" charset="0"/>
              </a:rPr>
              <a:t>&lt;Dec 24,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24320" cy="4351338"/>
          </a:xfrm>
          <a:prstGeom prst="rect">
            <a:avLst/>
          </a:prstGeom>
        </p:spPr>
        <p:txBody>
          <a:bodyPr/>
          <a:lstStyle/>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a:t>
            </a:r>
          </a:p>
          <a:p>
            <a:endParaRPr lang="en-US" sz="2200" dirty="0">
              <a:solidFill>
                <a:schemeClr val="accent3">
                  <a:lumMod val="25000"/>
                </a:schemeClr>
              </a:solidFill>
              <a:latin typeface="Abadi" panose="020B0604020104020204" pitchFamily="34" charset="0"/>
            </a:endParaRPr>
          </a:p>
          <a:p>
            <a:r>
              <a:rPr lang="en-US" dirty="0"/>
              <a:t>https://github.com/YaleFeng/Applied-Data-Science-Capstone/blob/main/labs-jupyter-spacex-Data%20wrangling.ipynb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图片 2">
            <a:extLst>
              <a:ext uri="{FF2B5EF4-FFF2-40B4-BE49-F238E27FC236}">
                <a16:creationId xmlns:a16="http://schemas.microsoft.com/office/drawing/2014/main" id="{CD746D6D-B872-4481-5234-D8C0D40ED590}"/>
              </a:ext>
            </a:extLst>
          </p:cNvPr>
          <p:cNvPicPr>
            <a:picLocks noChangeAspect="1"/>
          </p:cNvPicPr>
          <p:nvPr/>
        </p:nvPicPr>
        <p:blipFill>
          <a:blip r:embed="rId3"/>
          <a:stretch>
            <a:fillRect/>
          </a:stretch>
        </p:blipFill>
        <p:spPr>
          <a:xfrm>
            <a:off x="7626717" y="1714790"/>
            <a:ext cx="4237892" cy="368369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938521" cy="4351338"/>
          </a:xfrm>
          <a:prstGeom prst="rect">
            <a:avLst/>
          </a:prstGeom>
        </p:spPr>
        <p:txBody>
          <a:bodyPr lIns="91440" tIns="45720" rIns="91440" bIns="45720" anchor="t"/>
          <a:lstStyle/>
          <a:p>
            <a:pPr>
              <a:lnSpc>
                <a:spcPct val="100000"/>
              </a:lnSpc>
              <a:spcBef>
                <a:spcPts val="1400"/>
              </a:spcBef>
            </a:pPr>
            <a:r>
              <a:rPr lang="en-CA" sz="1600" b="0" i="0" dirty="0">
                <a:solidFill>
                  <a:srgbClr val="374151"/>
                </a:solidFill>
                <a:effectLst/>
                <a:latin typeface="Söhne"/>
              </a:rPr>
              <a:t>We explored the data by visualizing the relationship between flight number and launch Site, payload and launch site, success rate of each orbit type, flight number and orbit type, the launch success yearly trend.</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图片 5">
            <a:extLst>
              <a:ext uri="{FF2B5EF4-FFF2-40B4-BE49-F238E27FC236}">
                <a16:creationId xmlns:a16="http://schemas.microsoft.com/office/drawing/2014/main" id="{B37F5632-D231-6F36-FCCC-247E1A88ABF5}"/>
              </a:ext>
            </a:extLst>
          </p:cNvPr>
          <p:cNvPicPr>
            <a:picLocks noChangeAspect="1"/>
          </p:cNvPicPr>
          <p:nvPr/>
        </p:nvPicPr>
        <p:blipFill>
          <a:blip r:embed="rId3"/>
          <a:stretch>
            <a:fillRect/>
          </a:stretch>
        </p:blipFill>
        <p:spPr>
          <a:xfrm>
            <a:off x="1653481" y="3023096"/>
            <a:ext cx="4442519" cy="3560143"/>
          </a:xfrm>
          <a:prstGeom prst="rect">
            <a:avLst/>
          </a:prstGeom>
        </p:spPr>
      </p:pic>
      <p:pic>
        <p:nvPicPr>
          <p:cNvPr id="8" name="图片 7">
            <a:extLst>
              <a:ext uri="{FF2B5EF4-FFF2-40B4-BE49-F238E27FC236}">
                <a16:creationId xmlns:a16="http://schemas.microsoft.com/office/drawing/2014/main" id="{C90F2209-1738-22BE-C24D-C68A3C1CC601}"/>
              </a:ext>
            </a:extLst>
          </p:cNvPr>
          <p:cNvPicPr>
            <a:picLocks noChangeAspect="1"/>
          </p:cNvPicPr>
          <p:nvPr/>
        </p:nvPicPr>
        <p:blipFill>
          <a:blip r:embed="rId4"/>
          <a:stretch>
            <a:fillRect/>
          </a:stretch>
        </p:blipFill>
        <p:spPr>
          <a:xfrm>
            <a:off x="6979471" y="1430551"/>
            <a:ext cx="4442519" cy="3185090"/>
          </a:xfrm>
          <a:prstGeom prst="rect">
            <a:avLst/>
          </a:prstGeom>
        </p:spPr>
      </p:pic>
      <p:sp>
        <p:nvSpPr>
          <p:cNvPr id="9" name="Content Placeholder 4">
            <a:extLst>
              <a:ext uri="{FF2B5EF4-FFF2-40B4-BE49-F238E27FC236}">
                <a16:creationId xmlns:a16="http://schemas.microsoft.com/office/drawing/2014/main" id="{EC7D2325-B1C3-B771-B8FA-38158C29C901}"/>
              </a:ext>
            </a:extLst>
          </p:cNvPr>
          <p:cNvSpPr txBox="1">
            <a:spLocks/>
          </p:cNvSpPr>
          <p:nvPr/>
        </p:nvSpPr>
        <p:spPr>
          <a:xfrm>
            <a:off x="6243351" y="5000470"/>
            <a:ext cx="5214621" cy="13188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600" dirty="0">
                <a:solidFill>
                  <a:srgbClr val="374151"/>
                </a:solidFill>
                <a:latin typeface="Söhne"/>
              </a:rPr>
              <a:t>All charts in </a:t>
            </a:r>
            <a:r>
              <a:rPr lang="en-CA" sz="1600" dirty="0" err="1">
                <a:solidFill>
                  <a:srgbClr val="374151"/>
                </a:solidFill>
                <a:latin typeface="Söhne"/>
              </a:rPr>
              <a:t>github</a:t>
            </a:r>
            <a:br>
              <a:rPr lang="en-CA" sz="1600" dirty="0">
                <a:solidFill>
                  <a:srgbClr val="374151"/>
                </a:solidFill>
                <a:latin typeface="Söhne"/>
              </a:rPr>
            </a:br>
            <a:r>
              <a:rPr lang="en-CA" sz="1600" dirty="0">
                <a:solidFill>
                  <a:srgbClr val="374151"/>
                </a:solidFill>
                <a:latin typeface="Söhne"/>
              </a:rPr>
              <a:t>https://github.com/YaleFeng/Applied-Data-Science-Capstone/blob/main/jupyter-labs-eda-dataviz.ipynb</a:t>
            </a:r>
          </a:p>
          <a:p>
            <a:pPr>
              <a:lnSpc>
                <a:spcPct val="100000"/>
              </a:lnSpc>
              <a:spcBef>
                <a:spcPts val="1400"/>
              </a:spcBef>
            </a:pP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gn="l"/>
            <a:r>
              <a:rPr lang="en-CA" sz="1600" b="0" i="0" dirty="0">
                <a:solidFill>
                  <a:srgbClr val="374151"/>
                </a:solidFill>
                <a:effectLst/>
                <a:latin typeface="Söhne"/>
              </a:rPr>
              <a:t>We applied EDA with SQL to get insight from the data. We wrote queries to find out for instance:</a:t>
            </a:r>
          </a:p>
          <a:p>
            <a:pPr algn="l">
              <a:buFont typeface="Arial" panose="020B0604020202020204" pitchFamily="34" charset="0"/>
              <a:buChar char="•"/>
            </a:pPr>
            <a:r>
              <a:rPr lang="en-CA" sz="1600" b="0" i="0" dirty="0">
                <a:solidFill>
                  <a:srgbClr val="374151"/>
                </a:solidFill>
                <a:effectLst/>
                <a:latin typeface="Söhne"/>
              </a:rPr>
              <a:t>The names of unique launch sites in the space mission.</a:t>
            </a:r>
          </a:p>
          <a:p>
            <a:pPr algn="l">
              <a:buFont typeface="Arial" panose="020B0604020202020204" pitchFamily="34" charset="0"/>
              <a:buChar char="•"/>
            </a:pPr>
            <a:r>
              <a:rPr lang="en-CA" sz="1600" b="0" i="0" dirty="0">
                <a:solidFill>
                  <a:srgbClr val="374151"/>
                </a:solidFill>
                <a:effectLst/>
                <a:latin typeface="Söhne"/>
              </a:rPr>
              <a:t>The total payload mass carried by boosters launched by NASA (CRS)</a:t>
            </a:r>
          </a:p>
          <a:p>
            <a:pPr algn="l">
              <a:buFont typeface="Arial" panose="020B0604020202020204" pitchFamily="34" charset="0"/>
              <a:buChar char="•"/>
            </a:pPr>
            <a:r>
              <a:rPr lang="en-CA" sz="1600" b="0" i="0" dirty="0">
                <a:solidFill>
                  <a:srgbClr val="374151"/>
                </a:solidFill>
                <a:effectLst/>
                <a:latin typeface="Söhne"/>
              </a:rPr>
              <a:t>The average payload mass carried by booster version F9 v1.1</a:t>
            </a:r>
          </a:p>
          <a:p>
            <a:pPr algn="l">
              <a:buFont typeface="Arial" panose="020B0604020202020204" pitchFamily="34" charset="0"/>
              <a:buChar char="•"/>
            </a:pPr>
            <a:r>
              <a:rPr lang="en-CA" sz="1600" b="0" i="0" dirty="0">
                <a:solidFill>
                  <a:srgbClr val="374151"/>
                </a:solidFill>
                <a:effectLst/>
                <a:latin typeface="Söhne"/>
              </a:rPr>
              <a:t>The total number of successful and failure mission outcomes</a:t>
            </a:r>
          </a:p>
          <a:p>
            <a:pPr algn="l">
              <a:buFont typeface="Arial" panose="020B0604020202020204" pitchFamily="34" charset="0"/>
              <a:buChar char="•"/>
            </a:pPr>
            <a:r>
              <a:rPr lang="en-CA" sz="1600" b="0" i="0" dirty="0">
                <a:solidFill>
                  <a:srgbClr val="374151"/>
                </a:solidFill>
                <a:effectLst/>
                <a:latin typeface="Söhne"/>
              </a:rPr>
              <a:t>The failed landing outcomes in drone ship, their booster version and launch site names</a:t>
            </a:r>
          </a:p>
          <a:p>
            <a:pPr algn="l">
              <a:buFont typeface="Arial" panose="020B0604020202020204" pitchFamily="34" charset="0"/>
              <a:buChar char="•"/>
            </a:pPr>
            <a:endParaRPr lang="en-CA" sz="1600" dirty="0">
              <a:solidFill>
                <a:srgbClr val="374151"/>
              </a:solidFill>
              <a:latin typeface="Söhne"/>
            </a:endParaRPr>
          </a:p>
          <a:p>
            <a:pPr algn="l">
              <a:buFont typeface="Arial" panose="020B0604020202020204" pitchFamily="34" charset="0"/>
              <a:buChar char="•"/>
            </a:pPr>
            <a:r>
              <a:rPr lang="en-CA" sz="1600" b="0" i="0" dirty="0">
                <a:solidFill>
                  <a:srgbClr val="374151"/>
                </a:solidFill>
                <a:effectLst/>
                <a:latin typeface="Söhne"/>
                <a:hlinkClick r:id="rId3"/>
              </a:rPr>
              <a:t>https://github.com/YaleFeng/Applied-Data-Science-Capstone/blob/main/jupyter-labs-eda-sql-coursera_sqllite.ipynb</a:t>
            </a:r>
            <a:endParaRPr lang="en-CA" sz="1600" b="0" i="0" dirty="0">
              <a:solidFill>
                <a:srgbClr val="374151"/>
              </a:solidFill>
              <a:effectLst/>
              <a:latin typeface="Söhne"/>
            </a:endParaRPr>
          </a:p>
          <a:p>
            <a:pPr algn="l">
              <a:buFont typeface="Arial" panose="020B0604020202020204" pitchFamily="34" charset="0"/>
              <a:buChar char="•"/>
            </a:pPr>
            <a:endParaRPr lang="en-CA" sz="1600" b="0" i="0" dirty="0">
              <a:solidFill>
                <a:srgbClr val="374151"/>
              </a:solidFill>
              <a:effectLst/>
              <a:latin typeface="Söhne"/>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812824"/>
          </a:xfrm>
          <a:prstGeom prst="rect">
            <a:avLst/>
          </a:prstGeom>
        </p:spPr>
        <p:txBody>
          <a:bodyPr>
            <a:normAutofit/>
          </a:bodyPr>
          <a:lstStyle/>
          <a:p>
            <a:pPr>
              <a:lnSpc>
                <a:spcPct val="100000"/>
              </a:lnSpc>
              <a:spcBef>
                <a:spcPts val="1400"/>
              </a:spcBef>
            </a:pPr>
            <a:r>
              <a:rPr lang="en-CA" sz="2400" dirty="0">
                <a:solidFill>
                  <a:schemeClr val="accent3">
                    <a:lumMod val="25000"/>
                  </a:schemeClr>
                </a:solidFill>
                <a:latin typeface="Abadi" panose="020B0604020104020204" pitchFamily="34" charset="0"/>
              </a:rPr>
              <a:t>We assigned the feature launch outcomes (failure or success) to class 0 and 1 i.e., 0 for failure, and 1 for success.</a:t>
            </a:r>
          </a:p>
          <a:p>
            <a:pPr>
              <a:lnSpc>
                <a:spcPct val="100000"/>
              </a:lnSpc>
              <a:spcBef>
                <a:spcPts val="1400"/>
              </a:spcBef>
            </a:pPr>
            <a:r>
              <a:rPr lang="en-CA" sz="2400" dirty="0">
                <a:solidFill>
                  <a:schemeClr val="accent3">
                    <a:lumMod val="25000"/>
                  </a:schemeClr>
                </a:solidFill>
                <a:latin typeface="Abadi" panose="020B0604020104020204" pitchFamily="34" charset="0"/>
              </a:rPr>
              <a:t>Using the color-labeled marker clusters, we identified which launch sites have relatively high success rate.</a:t>
            </a:r>
          </a:p>
          <a:p>
            <a:pPr>
              <a:lnSpc>
                <a:spcPct val="100000"/>
              </a:lnSpc>
              <a:spcBef>
                <a:spcPts val="1400"/>
              </a:spcBef>
            </a:pPr>
            <a:r>
              <a:rPr lang="en-CA" sz="2400" dirty="0"/>
              <a:t>Are launch sites near railways, highways and coastlines.</a:t>
            </a:r>
          </a:p>
          <a:p>
            <a:pPr>
              <a:lnSpc>
                <a:spcPct val="100000"/>
              </a:lnSpc>
              <a:spcBef>
                <a:spcPts val="1400"/>
              </a:spcBef>
            </a:pPr>
            <a:r>
              <a:rPr lang="en-CA" sz="2400" dirty="0"/>
              <a:t>Do launch sites keep certain distance away from cities</a:t>
            </a:r>
          </a:p>
          <a:p>
            <a:pPr>
              <a:lnSpc>
                <a:spcPct val="100000"/>
              </a:lnSpc>
              <a:spcBef>
                <a:spcPts val="1400"/>
              </a:spcBef>
            </a:pPr>
            <a:r>
              <a:rPr lang="en-US" sz="2400" dirty="0">
                <a:hlinkClick r:id="rId3"/>
              </a:rPr>
              <a:t>https://github.com/YaleFeng/Applied-Data-Science-Capstone/blob/main/lab_jupyter_launch_site_location.ipynb</a:t>
            </a:r>
            <a:endParaRPr lang="en-US" sz="2400" dirty="0"/>
          </a:p>
          <a:p>
            <a:pPr>
              <a:lnSpc>
                <a:spcPct val="100000"/>
              </a:lnSpc>
              <a:spcBef>
                <a:spcPts val="1400"/>
              </a:spcBef>
            </a:pPr>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 the scatter charts showing the relationship between Outcome and Payload (Kg) for the different version</a:t>
            </a:r>
          </a:p>
          <a:p>
            <a:r>
              <a:rPr lang="en-US" dirty="0"/>
              <a:t>https://github.com/YaleFeng/Applied-Data-Science-Capstone/blob/main/dashboard.py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Import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preprocess the data and split the data into train and test set</a:t>
            </a:r>
          </a:p>
          <a:p>
            <a:pPr>
              <a:lnSpc>
                <a:spcPct val="100000"/>
              </a:lnSpc>
              <a:spcBef>
                <a:spcPts val="1400"/>
              </a:spcBef>
            </a:pPr>
            <a:r>
              <a:rPr lang="en-US" sz="2200" dirty="0">
                <a:solidFill>
                  <a:schemeClr val="accent3">
                    <a:lumMod val="25000"/>
                  </a:schemeClr>
                </a:solidFill>
                <a:latin typeface="Abadi" panose="020B0604020104020204" pitchFamily="34" charset="0"/>
              </a:rPr>
              <a:t>Build multiple models and tune different hyperparameters using cross validation</a:t>
            </a:r>
          </a:p>
          <a:p>
            <a:pPr>
              <a:lnSpc>
                <a:spcPct val="100000"/>
              </a:lnSpc>
              <a:spcBef>
                <a:spcPts val="1400"/>
              </a:spcBef>
            </a:pPr>
            <a:r>
              <a:rPr lang="en-US" sz="2200" dirty="0">
                <a:solidFill>
                  <a:schemeClr val="accent3">
                    <a:lumMod val="25000"/>
                  </a:schemeClr>
                </a:solidFill>
                <a:latin typeface="Abadi" panose="020B0604020104020204" pitchFamily="34" charset="0"/>
              </a:rPr>
              <a:t>Using accuracy as the score of each model</a:t>
            </a:r>
          </a:p>
          <a:p>
            <a:pPr>
              <a:lnSpc>
                <a:spcPct val="100000"/>
              </a:lnSpc>
              <a:spcBef>
                <a:spcPts val="1400"/>
              </a:spcBef>
            </a:pPr>
            <a:r>
              <a:rPr lang="en-US" sz="2200" dirty="0">
                <a:solidFill>
                  <a:schemeClr val="accent3">
                    <a:lumMod val="25000"/>
                  </a:schemeClr>
                </a:solidFill>
                <a:latin typeface="Abadi" panose="020B0604020104020204" pitchFamily="34" charset="0"/>
              </a:rPr>
              <a:t>Find the best model with best hyperparameter</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https://github.com/YaleFeng/Applied-Data-Science-Capstone/blob/main/SpaceX_Machine_Learning_Prediction_Part_5.jupyterlite.ipynb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800600"/>
            <a:ext cx="10081450" cy="10683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Larger flight number contain more success rate at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图片 5">
            <a:extLst>
              <a:ext uri="{FF2B5EF4-FFF2-40B4-BE49-F238E27FC236}">
                <a16:creationId xmlns:a16="http://schemas.microsoft.com/office/drawing/2014/main" id="{FD745815-D117-28A2-E4DE-61A91952808F}"/>
              </a:ext>
            </a:extLst>
          </p:cNvPr>
          <p:cNvPicPr>
            <a:picLocks noChangeAspect="1"/>
          </p:cNvPicPr>
          <p:nvPr/>
        </p:nvPicPr>
        <p:blipFill>
          <a:blip r:embed="rId3"/>
          <a:stretch>
            <a:fillRect/>
          </a:stretch>
        </p:blipFill>
        <p:spPr>
          <a:xfrm>
            <a:off x="1035028" y="2048136"/>
            <a:ext cx="10178146" cy="190840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24754"/>
            <a:ext cx="10290712" cy="12565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Larger payload in CCAFS SLC 40 brings higher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图片 5">
            <a:extLst>
              <a:ext uri="{FF2B5EF4-FFF2-40B4-BE49-F238E27FC236}">
                <a16:creationId xmlns:a16="http://schemas.microsoft.com/office/drawing/2014/main" id="{CC97DED5-A318-858F-A35D-48126FFBAA35}"/>
              </a:ext>
            </a:extLst>
          </p:cNvPr>
          <p:cNvPicPr>
            <a:picLocks noChangeAspect="1"/>
          </p:cNvPicPr>
          <p:nvPr/>
        </p:nvPicPr>
        <p:blipFill>
          <a:blip r:embed="rId3"/>
          <a:stretch>
            <a:fillRect/>
          </a:stretch>
        </p:blipFill>
        <p:spPr>
          <a:xfrm>
            <a:off x="757237" y="2376487"/>
            <a:ext cx="10677525" cy="21050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could see four Orbit types contain highest success rate almost 100%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图片 5">
            <a:extLst>
              <a:ext uri="{FF2B5EF4-FFF2-40B4-BE49-F238E27FC236}">
                <a16:creationId xmlns:a16="http://schemas.microsoft.com/office/drawing/2014/main" id="{18C6C5F2-7DB5-0DC7-5AAB-A7046C71943D}"/>
              </a:ext>
            </a:extLst>
          </p:cNvPr>
          <p:cNvPicPr>
            <a:picLocks noChangeAspect="1"/>
          </p:cNvPicPr>
          <p:nvPr/>
        </p:nvPicPr>
        <p:blipFill>
          <a:blip r:embed="rId3"/>
          <a:stretch>
            <a:fillRect/>
          </a:stretch>
        </p:blipFill>
        <p:spPr>
          <a:xfrm>
            <a:off x="6653355" y="1846385"/>
            <a:ext cx="4477836" cy="357846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no quite correlated relationship between flight number and orbit about the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图片 5">
            <a:extLst>
              <a:ext uri="{FF2B5EF4-FFF2-40B4-BE49-F238E27FC236}">
                <a16:creationId xmlns:a16="http://schemas.microsoft.com/office/drawing/2014/main" id="{3031F7D5-1E82-1608-6262-5F137AF35A28}"/>
              </a:ext>
            </a:extLst>
          </p:cNvPr>
          <p:cNvPicPr>
            <a:picLocks noChangeAspect="1"/>
          </p:cNvPicPr>
          <p:nvPr/>
        </p:nvPicPr>
        <p:blipFill>
          <a:blip r:embed="rId3"/>
          <a:stretch>
            <a:fillRect/>
          </a:stretch>
        </p:blipFill>
        <p:spPr>
          <a:xfrm>
            <a:off x="5169876" y="2133966"/>
            <a:ext cx="6357571" cy="20097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92868"/>
            <a:ext cx="10123658" cy="13761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larger payload, more like to be success in PO, LEO and ISS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图片 5">
            <a:extLst>
              <a:ext uri="{FF2B5EF4-FFF2-40B4-BE49-F238E27FC236}">
                <a16:creationId xmlns:a16="http://schemas.microsoft.com/office/drawing/2014/main" id="{2F626732-8B29-073C-E2C7-93AA0A34F977}"/>
              </a:ext>
            </a:extLst>
          </p:cNvPr>
          <p:cNvPicPr>
            <a:picLocks noChangeAspect="1"/>
          </p:cNvPicPr>
          <p:nvPr/>
        </p:nvPicPr>
        <p:blipFill>
          <a:blip r:embed="rId3"/>
          <a:stretch>
            <a:fillRect/>
          </a:stretch>
        </p:blipFill>
        <p:spPr>
          <a:xfrm>
            <a:off x="785812" y="2428875"/>
            <a:ext cx="10620375" cy="20002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growth during the year, and it close to normal success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图片 5">
            <a:extLst>
              <a:ext uri="{FF2B5EF4-FFF2-40B4-BE49-F238E27FC236}">
                <a16:creationId xmlns:a16="http://schemas.microsoft.com/office/drawing/2014/main" id="{1B2D10A1-94BE-366B-3435-3E881D4D8677}"/>
              </a:ext>
            </a:extLst>
          </p:cNvPr>
          <p:cNvPicPr>
            <a:picLocks noChangeAspect="1"/>
          </p:cNvPicPr>
          <p:nvPr/>
        </p:nvPicPr>
        <p:blipFill>
          <a:blip r:embed="rId3"/>
          <a:stretch>
            <a:fillRect/>
          </a:stretch>
        </p:blipFill>
        <p:spPr>
          <a:xfrm>
            <a:off x="5611593" y="1713154"/>
            <a:ext cx="5674018" cy="416819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88576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Key: DISTINCT()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图片 5">
            <a:extLst>
              <a:ext uri="{FF2B5EF4-FFF2-40B4-BE49-F238E27FC236}">
                <a16:creationId xmlns:a16="http://schemas.microsoft.com/office/drawing/2014/main" id="{1AF0430F-F90A-4011-78D5-34B9D9234ACF}"/>
              </a:ext>
            </a:extLst>
          </p:cNvPr>
          <p:cNvPicPr>
            <a:picLocks noChangeAspect="1"/>
          </p:cNvPicPr>
          <p:nvPr/>
        </p:nvPicPr>
        <p:blipFill>
          <a:blip r:embed="rId3"/>
          <a:stretch>
            <a:fillRect/>
          </a:stretch>
        </p:blipFill>
        <p:spPr>
          <a:xfrm>
            <a:off x="6627580" y="1958486"/>
            <a:ext cx="4794410" cy="271022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LIKE in WHERE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88B7D9FB-3C9F-F3F9-EEA8-4968951BA270}"/>
              </a:ext>
            </a:extLst>
          </p:cNvPr>
          <p:cNvPicPr>
            <a:picLocks noChangeAspect="1"/>
          </p:cNvPicPr>
          <p:nvPr/>
        </p:nvPicPr>
        <p:blipFill>
          <a:blip r:embed="rId3"/>
          <a:stretch>
            <a:fillRect/>
          </a:stretch>
        </p:blipFill>
        <p:spPr>
          <a:xfrm>
            <a:off x="1484444" y="2480773"/>
            <a:ext cx="8883281" cy="369619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42237"/>
            <a:ext cx="3933875" cy="23347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to know the aggregate function SUM()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a:extLst>
              <a:ext uri="{FF2B5EF4-FFF2-40B4-BE49-F238E27FC236}">
                <a16:creationId xmlns:a16="http://schemas.microsoft.com/office/drawing/2014/main" id="{3D1B7B48-BE14-A56A-7F48-23598A1AA02E}"/>
              </a:ext>
            </a:extLst>
          </p:cNvPr>
          <p:cNvPicPr>
            <a:picLocks noChangeAspect="1"/>
          </p:cNvPicPr>
          <p:nvPr/>
        </p:nvPicPr>
        <p:blipFill>
          <a:blip r:embed="rId3"/>
          <a:stretch>
            <a:fillRect/>
          </a:stretch>
        </p:blipFill>
        <p:spPr>
          <a:xfrm>
            <a:off x="4580793" y="1825625"/>
            <a:ext cx="7411915" cy="14298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Aggregate function AVG()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a:extLst>
              <a:ext uri="{FF2B5EF4-FFF2-40B4-BE49-F238E27FC236}">
                <a16:creationId xmlns:a16="http://schemas.microsoft.com/office/drawing/2014/main" id="{19024153-41D4-1C32-EB7E-E3EEBB0CB902}"/>
              </a:ext>
            </a:extLst>
          </p:cNvPr>
          <p:cNvPicPr>
            <a:picLocks noChangeAspect="1"/>
          </p:cNvPicPr>
          <p:nvPr/>
        </p:nvPicPr>
        <p:blipFill>
          <a:blip r:embed="rId3"/>
          <a:stretch>
            <a:fillRect/>
          </a:stretch>
        </p:blipFill>
        <p:spPr>
          <a:xfrm>
            <a:off x="1832048" y="3429000"/>
            <a:ext cx="8391525" cy="1828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Aggregate function MIN()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图片 5">
            <a:extLst>
              <a:ext uri="{FF2B5EF4-FFF2-40B4-BE49-F238E27FC236}">
                <a16:creationId xmlns:a16="http://schemas.microsoft.com/office/drawing/2014/main" id="{98A50CC5-6DAE-2D3F-8B74-BA34EBD4492D}"/>
              </a:ext>
            </a:extLst>
          </p:cNvPr>
          <p:cNvPicPr>
            <a:picLocks noChangeAspect="1"/>
          </p:cNvPicPr>
          <p:nvPr/>
        </p:nvPicPr>
        <p:blipFill>
          <a:blip r:embed="rId3"/>
          <a:stretch>
            <a:fillRect/>
          </a:stretch>
        </p:blipFill>
        <p:spPr>
          <a:xfrm>
            <a:off x="1781175" y="3373122"/>
            <a:ext cx="8629650" cy="19145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Condition limit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图片 2">
            <a:extLst>
              <a:ext uri="{FF2B5EF4-FFF2-40B4-BE49-F238E27FC236}">
                <a16:creationId xmlns:a16="http://schemas.microsoft.com/office/drawing/2014/main" id="{38041E62-FBFD-3180-3980-0BB72BDB3E4D}"/>
              </a:ext>
            </a:extLst>
          </p:cNvPr>
          <p:cNvPicPr>
            <a:picLocks noChangeAspect="1"/>
          </p:cNvPicPr>
          <p:nvPr/>
        </p:nvPicPr>
        <p:blipFill>
          <a:blip r:embed="rId3"/>
          <a:stretch>
            <a:fillRect/>
          </a:stretch>
        </p:blipFill>
        <p:spPr>
          <a:xfrm>
            <a:off x="1646122" y="2620108"/>
            <a:ext cx="8440250" cy="223829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7611660" cy="17630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This is a comprehensive program focused on data collection, processing and visualization. Based on the SpaceX Falcon 9 dataset, we experienced the entire process of treatment in different ways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Aggregate function COUNT()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a:extLst>
              <a:ext uri="{FF2B5EF4-FFF2-40B4-BE49-F238E27FC236}">
                <a16:creationId xmlns:a16="http://schemas.microsoft.com/office/drawing/2014/main" id="{AAA2E5A3-6852-23D1-FD44-96BE41C525B0}"/>
              </a:ext>
            </a:extLst>
          </p:cNvPr>
          <p:cNvPicPr>
            <a:picLocks noChangeAspect="1"/>
          </p:cNvPicPr>
          <p:nvPr/>
        </p:nvPicPr>
        <p:blipFill>
          <a:blip r:embed="rId3"/>
          <a:stretch>
            <a:fillRect/>
          </a:stretch>
        </p:blipFill>
        <p:spPr>
          <a:xfrm>
            <a:off x="519112" y="3525522"/>
            <a:ext cx="11153775" cy="17621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Subquery technique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图片 5">
            <a:extLst>
              <a:ext uri="{FF2B5EF4-FFF2-40B4-BE49-F238E27FC236}">
                <a16:creationId xmlns:a16="http://schemas.microsoft.com/office/drawing/2014/main" id="{98F840A2-F983-F2B7-447F-9A4A32FA4E77}"/>
              </a:ext>
            </a:extLst>
          </p:cNvPr>
          <p:cNvPicPr>
            <a:picLocks noChangeAspect="1"/>
          </p:cNvPicPr>
          <p:nvPr/>
        </p:nvPicPr>
        <p:blipFill>
          <a:blip r:embed="rId3"/>
          <a:stretch>
            <a:fillRect/>
          </a:stretch>
        </p:blipFill>
        <p:spPr>
          <a:xfrm>
            <a:off x="6137700" y="3066569"/>
            <a:ext cx="4849086" cy="259004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Substring function</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图片 5">
            <a:extLst>
              <a:ext uri="{FF2B5EF4-FFF2-40B4-BE49-F238E27FC236}">
                <a16:creationId xmlns:a16="http://schemas.microsoft.com/office/drawing/2014/main" id="{ED939655-2ECF-04D9-1112-B15F63B063B5}"/>
              </a:ext>
            </a:extLst>
          </p:cNvPr>
          <p:cNvPicPr>
            <a:picLocks noChangeAspect="1"/>
          </p:cNvPicPr>
          <p:nvPr/>
        </p:nvPicPr>
        <p:blipFill>
          <a:blip r:embed="rId3"/>
          <a:stretch>
            <a:fillRect/>
          </a:stretch>
        </p:blipFill>
        <p:spPr>
          <a:xfrm>
            <a:off x="252412" y="2796887"/>
            <a:ext cx="11687175" cy="22574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图片 7">
            <a:extLst>
              <a:ext uri="{FF2B5EF4-FFF2-40B4-BE49-F238E27FC236}">
                <a16:creationId xmlns:a16="http://schemas.microsoft.com/office/drawing/2014/main" id="{E2BE6D30-B6B7-929B-578D-4CA18564205D}"/>
              </a:ext>
            </a:extLst>
          </p:cNvPr>
          <p:cNvPicPr>
            <a:picLocks noChangeAspect="1"/>
          </p:cNvPicPr>
          <p:nvPr/>
        </p:nvPicPr>
        <p:blipFill>
          <a:blip r:embed="rId3"/>
          <a:stretch>
            <a:fillRect/>
          </a:stretch>
        </p:blipFill>
        <p:spPr>
          <a:xfrm>
            <a:off x="8510222" y="1745639"/>
            <a:ext cx="2152650" cy="31908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图片 5">
            <a:extLst>
              <a:ext uri="{FF2B5EF4-FFF2-40B4-BE49-F238E27FC236}">
                <a16:creationId xmlns:a16="http://schemas.microsoft.com/office/drawing/2014/main" id="{12A77185-0AB5-C978-2667-394CD14FD807}"/>
              </a:ext>
            </a:extLst>
          </p:cNvPr>
          <p:cNvPicPr>
            <a:picLocks noChangeAspect="1"/>
          </p:cNvPicPr>
          <p:nvPr/>
        </p:nvPicPr>
        <p:blipFill>
          <a:blip r:embed="rId3"/>
          <a:stretch>
            <a:fillRect/>
          </a:stretch>
        </p:blipFill>
        <p:spPr>
          <a:xfrm>
            <a:off x="770011" y="1550234"/>
            <a:ext cx="10445262" cy="4146109"/>
          </a:xfrm>
          <a:prstGeom prst="rect">
            <a:avLst/>
          </a:prstGeom>
        </p:spPr>
      </p:pic>
      <p:sp>
        <p:nvSpPr>
          <p:cNvPr id="7" name="文本框 6">
            <a:extLst>
              <a:ext uri="{FF2B5EF4-FFF2-40B4-BE49-F238E27FC236}">
                <a16:creationId xmlns:a16="http://schemas.microsoft.com/office/drawing/2014/main" id="{374E41CC-8CE1-B6F3-F04D-1D296DBBE699}"/>
              </a:ext>
            </a:extLst>
          </p:cNvPr>
          <p:cNvSpPr txBox="1"/>
          <p:nvPr/>
        </p:nvSpPr>
        <p:spPr>
          <a:xfrm>
            <a:off x="1582615" y="5899638"/>
            <a:ext cx="4062047" cy="369332"/>
          </a:xfrm>
          <a:prstGeom prst="rect">
            <a:avLst/>
          </a:prstGeom>
          <a:noFill/>
        </p:spPr>
        <p:txBody>
          <a:bodyPr wrap="square" rtlCol="0">
            <a:spAutoFit/>
          </a:bodyPr>
          <a:lstStyle/>
          <a:p>
            <a:r>
              <a:rPr lang="en-US" dirty="0"/>
              <a:t>Two location close to sea and on south</a:t>
            </a:r>
            <a:endParaRPr lang="en-CA"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Outcome by site</a:t>
            </a:r>
          </a:p>
        </p:txBody>
      </p:sp>
      <p:pic>
        <p:nvPicPr>
          <p:cNvPr id="4" name="图片 3">
            <a:extLst>
              <a:ext uri="{FF2B5EF4-FFF2-40B4-BE49-F238E27FC236}">
                <a16:creationId xmlns:a16="http://schemas.microsoft.com/office/drawing/2014/main" id="{C5A6AA08-B1F9-BE62-928B-31F1075C459A}"/>
              </a:ext>
            </a:extLst>
          </p:cNvPr>
          <p:cNvPicPr>
            <a:picLocks noChangeAspect="1"/>
          </p:cNvPicPr>
          <p:nvPr/>
        </p:nvPicPr>
        <p:blipFill>
          <a:blip r:embed="rId3"/>
          <a:stretch>
            <a:fillRect/>
          </a:stretch>
        </p:blipFill>
        <p:spPr>
          <a:xfrm>
            <a:off x="1785206" y="1520355"/>
            <a:ext cx="8449042" cy="3817289"/>
          </a:xfrm>
          <a:prstGeom prst="rect">
            <a:avLst/>
          </a:prstGeom>
        </p:spPr>
      </p:pic>
      <p:sp>
        <p:nvSpPr>
          <p:cNvPr id="6" name="文本框 5">
            <a:extLst>
              <a:ext uri="{FF2B5EF4-FFF2-40B4-BE49-F238E27FC236}">
                <a16:creationId xmlns:a16="http://schemas.microsoft.com/office/drawing/2014/main" id="{A3556651-0399-4D5C-A173-FA57DF1278B2}"/>
              </a:ext>
            </a:extLst>
          </p:cNvPr>
          <p:cNvSpPr txBox="1"/>
          <p:nvPr/>
        </p:nvSpPr>
        <p:spPr>
          <a:xfrm>
            <a:off x="3305908" y="5671038"/>
            <a:ext cx="3824654" cy="369332"/>
          </a:xfrm>
          <a:prstGeom prst="rect">
            <a:avLst/>
          </a:prstGeom>
          <a:noFill/>
        </p:spPr>
        <p:txBody>
          <a:bodyPr wrap="square" rtlCol="0">
            <a:spAutoFit/>
          </a:bodyPr>
          <a:lstStyle/>
          <a:p>
            <a:r>
              <a:rPr lang="en-US" dirty="0"/>
              <a:t>Green for success and red for fail</a:t>
            </a:r>
            <a:endParaRPr lang="en-CA"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Near railway and far away from living area</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Safety</a:t>
            </a:r>
          </a:p>
        </p:txBody>
      </p:sp>
      <p:pic>
        <p:nvPicPr>
          <p:cNvPr id="4" name="图片 3">
            <a:extLst>
              <a:ext uri="{FF2B5EF4-FFF2-40B4-BE49-F238E27FC236}">
                <a16:creationId xmlns:a16="http://schemas.microsoft.com/office/drawing/2014/main" id="{44F8BE30-09C3-3E08-69E3-7D2C1213598E}"/>
              </a:ext>
            </a:extLst>
          </p:cNvPr>
          <p:cNvPicPr>
            <a:picLocks noChangeAspect="1"/>
          </p:cNvPicPr>
          <p:nvPr/>
        </p:nvPicPr>
        <p:blipFill>
          <a:blip r:embed="rId3"/>
          <a:stretch>
            <a:fillRect/>
          </a:stretch>
        </p:blipFill>
        <p:spPr>
          <a:xfrm>
            <a:off x="1879356" y="2280773"/>
            <a:ext cx="7818560" cy="414643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Different launches have different success rate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with launches</a:t>
            </a:r>
          </a:p>
        </p:txBody>
      </p:sp>
      <p:pic>
        <p:nvPicPr>
          <p:cNvPr id="4" name="图片 3">
            <a:extLst>
              <a:ext uri="{FF2B5EF4-FFF2-40B4-BE49-F238E27FC236}">
                <a16:creationId xmlns:a16="http://schemas.microsoft.com/office/drawing/2014/main" id="{C9745A4A-1DC2-1498-34E1-D206CE729820}"/>
              </a:ext>
            </a:extLst>
          </p:cNvPr>
          <p:cNvPicPr>
            <a:picLocks noChangeAspect="1"/>
          </p:cNvPicPr>
          <p:nvPr/>
        </p:nvPicPr>
        <p:blipFill>
          <a:blip r:embed="rId3"/>
          <a:stretch>
            <a:fillRect/>
          </a:stretch>
        </p:blipFill>
        <p:spPr>
          <a:xfrm>
            <a:off x="3046120" y="2388759"/>
            <a:ext cx="5772565" cy="391332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46487"/>
            <a:ext cx="10006354" cy="45148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2200" dirty="0"/>
              <a:t>Project background and context</a:t>
            </a:r>
          </a:p>
          <a:p>
            <a:pPr marL="0" indent="0">
              <a:buNone/>
            </a:pPr>
            <a:r>
              <a:rPr lang="en-CA" sz="2200" dirty="0"/>
              <a:t>	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endParaRPr lang="en-CA" sz="2200" dirty="0"/>
          </a:p>
          <a:p>
            <a:r>
              <a:rPr lang="en-CA" sz="2200" dirty="0"/>
              <a:t>Problems you want to find answers</a:t>
            </a:r>
          </a:p>
          <a:p>
            <a:endParaRPr lang="en-CA" sz="2200" dirty="0"/>
          </a:p>
          <a:p>
            <a:pPr marL="0" indent="0">
              <a:buNone/>
            </a:pPr>
            <a:r>
              <a:rPr lang="en-CA" sz="2200" dirty="0"/>
              <a:t>	What factors determine if the rocket will land successfully?</a:t>
            </a:r>
          </a:p>
          <a:p>
            <a:pPr marL="0" indent="0">
              <a:buNone/>
            </a:pPr>
            <a:r>
              <a:rPr lang="en-CA" sz="2200" dirty="0"/>
              <a:t>	The interaction amongst various features that determine the success rate of a successful landing.</a:t>
            </a:r>
          </a:p>
          <a:p>
            <a:pPr marL="0" indent="0">
              <a:buNone/>
            </a:pPr>
            <a:r>
              <a:rPr lang="en-CA" sz="2200" dirty="0"/>
              <a:t>	What operating conditions need to be in place to ensure a successful landing program.</a:t>
            </a:r>
            <a:endParaRPr lang="en-US" sz="22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Focus on each launch success rate, example KSC LC-39A</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 Success Ratio for KSC LC-39A</a:t>
            </a:r>
            <a:endParaRPr lang="en-US" dirty="0">
              <a:solidFill>
                <a:srgbClr val="0B49CB"/>
              </a:solidFill>
              <a:latin typeface="Abadi"/>
            </a:endParaRPr>
          </a:p>
        </p:txBody>
      </p:sp>
      <p:pic>
        <p:nvPicPr>
          <p:cNvPr id="4" name="图片 3">
            <a:extLst>
              <a:ext uri="{FF2B5EF4-FFF2-40B4-BE49-F238E27FC236}">
                <a16:creationId xmlns:a16="http://schemas.microsoft.com/office/drawing/2014/main" id="{7CA1936F-EB8B-9A5E-0C13-3EE34117FBFE}"/>
              </a:ext>
            </a:extLst>
          </p:cNvPr>
          <p:cNvPicPr>
            <a:picLocks noChangeAspect="1"/>
          </p:cNvPicPr>
          <p:nvPr/>
        </p:nvPicPr>
        <p:blipFill>
          <a:blip r:embed="rId3"/>
          <a:stretch>
            <a:fillRect/>
          </a:stretch>
        </p:blipFill>
        <p:spPr>
          <a:xfrm>
            <a:off x="2636911" y="2814073"/>
            <a:ext cx="6781800" cy="31051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visual chart in dashboard</a:t>
            </a:r>
          </a:p>
        </p:txBody>
      </p:sp>
      <p:pic>
        <p:nvPicPr>
          <p:cNvPr id="4" name="图片 3">
            <a:extLst>
              <a:ext uri="{FF2B5EF4-FFF2-40B4-BE49-F238E27FC236}">
                <a16:creationId xmlns:a16="http://schemas.microsoft.com/office/drawing/2014/main" id="{6237770D-A903-4D05-C66C-BBB5602E83A8}"/>
              </a:ext>
            </a:extLst>
          </p:cNvPr>
          <p:cNvPicPr>
            <a:picLocks noChangeAspect="1"/>
          </p:cNvPicPr>
          <p:nvPr/>
        </p:nvPicPr>
        <p:blipFill>
          <a:blip r:embed="rId3"/>
          <a:stretch>
            <a:fillRect/>
          </a:stretch>
        </p:blipFill>
        <p:spPr>
          <a:xfrm>
            <a:off x="2376487" y="1428750"/>
            <a:ext cx="7439025" cy="40005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classification provides the best accuracy in this task</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method did well, could select either of them</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图片 2">
            <a:extLst>
              <a:ext uri="{FF2B5EF4-FFF2-40B4-BE49-F238E27FC236}">
                <a16:creationId xmlns:a16="http://schemas.microsoft.com/office/drawing/2014/main" id="{BF4F9976-0948-02F8-F6DC-9C2BFDE95301}"/>
              </a:ext>
            </a:extLst>
          </p:cNvPr>
          <p:cNvPicPr>
            <a:picLocks noChangeAspect="1"/>
          </p:cNvPicPr>
          <p:nvPr/>
        </p:nvPicPr>
        <p:blipFill>
          <a:blip r:embed="rId3"/>
          <a:stretch>
            <a:fillRect/>
          </a:stretch>
        </p:blipFill>
        <p:spPr>
          <a:xfrm>
            <a:off x="6581775" y="1814512"/>
            <a:ext cx="4514850" cy="32289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Type I and II error are both small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图片 2">
            <a:extLst>
              <a:ext uri="{FF2B5EF4-FFF2-40B4-BE49-F238E27FC236}">
                <a16:creationId xmlns:a16="http://schemas.microsoft.com/office/drawing/2014/main" id="{2EDC4FE5-EE07-0134-D48B-5EFF5603A80D}"/>
              </a:ext>
            </a:extLst>
          </p:cNvPr>
          <p:cNvPicPr>
            <a:picLocks noChangeAspect="1"/>
          </p:cNvPicPr>
          <p:nvPr/>
        </p:nvPicPr>
        <p:blipFill>
          <a:blip r:embed="rId3"/>
          <a:stretch>
            <a:fillRect/>
          </a:stretch>
        </p:blipFill>
        <p:spPr>
          <a:xfrm>
            <a:off x="3183548" y="2748973"/>
            <a:ext cx="4400550" cy="32766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launch site is KSC LC-39A based on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Heavier launches brings less risky</a:t>
            </a:r>
          </a:p>
          <a:p>
            <a:pPr>
              <a:lnSpc>
                <a:spcPct val="100000"/>
              </a:lnSpc>
              <a:spcBef>
                <a:spcPts val="1400"/>
              </a:spcBef>
            </a:pPr>
            <a:r>
              <a:rPr lang="en-US" sz="2200" dirty="0">
                <a:solidFill>
                  <a:schemeClr val="accent3">
                    <a:lumMod val="25000"/>
                  </a:schemeClr>
                </a:solidFill>
                <a:latin typeface="Abadi" panose="020B0604020104020204" pitchFamily="34" charset="0"/>
              </a:rPr>
              <a:t>Safety improved during on year</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classification does the best job on classification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https://github.com/YaleFeng/Applied-Data-Science-Capstone/tree/main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is collected from URL SpaceX API, which using get request package in python</a:t>
            </a:r>
          </a:p>
          <a:p>
            <a:pPr>
              <a:lnSpc>
                <a:spcPct val="100000"/>
              </a:lnSpc>
              <a:spcBef>
                <a:spcPts val="1400"/>
              </a:spcBef>
            </a:pPr>
            <a:r>
              <a:rPr lang="en-US" sz="2200" dirty="0">
                <a:solidFill>
                  <a:schemeClr val="accent3">
                    <a:lumMod val="25000"/>
                  </a:schemeClr>
                </a:solidFill>
                <a:latin typeface="Abadi" panose="020B0604020104020204" pitchFamily="34" charset="0"/>
              </a:rPr>
              <a:t>Decode the response content into Json format using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transfer 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Cleaning data</a:t>
            </a:r>
          </a:p>
          <a:p>
            <a:pPr>
              <a:lnSpc>
                <a:spcPct val="100000"/>
              </a:lnSpc>
              <a:spcBef>
                <a:spcPts val="1400"/>
              </a:spcBef>
            </a:pPr>
            <a:r>
              <a:rPr lang="en-US" sz="2200" dirty="0">
                <a:solidFill>
                  <a:schemeClr val="accent3">
                    <a:lumMod val="25000"/>
                  </a:schemeClr>
                </a:solidFill>
                <a:latin typeface="Abadi" panose="020B0604020104020204" pitchFamily="34" charset="0"/>
              </a:rPr>
              <a:t>Additional, perform web scraping from Wiki for Falcon 9 launch records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get request to SpaceX API to collect data, with some preprocessing.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https://github.com/YaleFeng/Applied-Data-Science-Capstone/blob/main/jupyter-labs-spacex-data-collection-api.ipynb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图片 6">
            <a:extLst>
              <a:ext uri="{FF2B5EF4-FFF2-40B4-BE49-F238E27FC236}">
                <a16:creationId xmlns:a16="http://schemas.microsoft.com/office/drawing/2014/main" id="{4F95DA31-0F35-BD1A-0C36-755FA7CB2676}"/>
              </a:ext>
            </a:extLst>
          </p:cNvPr>
          <p:cNvPicPr>
            <a:picLocks noChangeAspect="1"/>
          </p:cNvPicPr>
          <p:nvPr/>
        </p:nvPicPr>
        <p:blipFill>
          <a:blip r:embed="rId3"/>
          <a:stretch>
            <a:fillRect/>
          </a:stretch>
        </p:blipFill>
        <p:spPr>
          <a:xfrm>
            <a:off x="6027811" y="1927521"/>
            <a:ext cx="4935910" cy="396958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grab the records, parsed the table and converted into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https://github.com/YaleFeng/Applied-Data-Science-Capstone/blob/main/jupyter-labs-webscraping.ipynb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图片 6">
            <a:extLst>
              <a:ext uri="{FF2B5EF4-FFF2-40B4-BE49-F238E27FC236}">
                <a16:creationId xmlns:a16="http://schemas.microsoft.com/office/drawing/2014/main" id="{99636424-F363-BB90-9AD1-10ACF1B811FA}"/>
              </a:ext>
            </a:extLst>
          </p:cNvPr>
          <p:cNvPicPr>
            <a:picLocks noChangeAspect="1"/>
          </p:cNvPicPr>
          <p:nvPr/>
        </p:nvPicPr>
        <p:blipFill>
          <a:blip r:embed="rId3"/>
          <a:stretch>
            <a:fillRect/>
          </a:stretch>
        </p:blipFill>
        <p:spPr>
          <a:xfrm>
            <a:off x="6027811" y="1765878"/>
            <a:ext cx="5173589"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617</TotalTime>
  <Words>1256</Words>
  <Application>Microsoft Office PowerPoint</Application>
  <PresentationFormat>宽屏</PresentationFormat>
  <Paragraphs>198</Paragraphs>
  <Slides>47</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47</vt:i4>
      </vt:variant>
    </vt:vector>
  </HeadingPairs>
  <TitlesOfParts>
    <vt:vector size="55" baseType="lpstr">
      <vt:lpstr>IBM Plex Mono Text</vt:lpstr>
      <vt:lpstr>Söhne</vt:lpstr>
      <vt:lpstr>Abadi</vt:lpstr>
      <vt:lpstr>Arial</vt:lpstr>
      <vt:lpstr>Calibri</vt:lpstr>
      <vt:lpstr>Calibri Light</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fengyuan</cp:lastModifiedBy>
  <cp:revision>201</cp:revision>
  <dcterms:created xsi:type="dcterms:W3CDTF">2021-04-29T18:58:34Z</dcterms:created>
  <dcterms:modified xsi:type="dcterms:W3CDTF">2023-12-25T02:18:33Z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